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1" r:id="rId4"/>
    <p:sldId id="292" r:id="rId5"/>
    <p:sldId id="264" r:id="rId6"/>
    <p:sldId id="293" r:id="rId7"/>
    <p:sldId id="271" r:id="rId8"/>
    <p:sldId id="268" r:id="rId9"/>
    <p:sldId id="295" r:id="rId10"/>
    <p:sldId id="281" r:id="rId11"/>
    <p:sldId id="279" r:id="rId12"/>
    <p:sldId id="280" r:id="rId13"/>
    <p:sldId id="302" r:id="rId14"/>
    <p:sldId id="297" r:id="rId15"/>
    <p:sldId id="282" r:id="rId16"/>
    <p:sldId id="291" r:id="rId17"/>
    <p:sldId id="303" r:id="rId18"/>
    <p:sldId id="288" r:id="rId19"/>
    <p:sldId id="30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2822135-BD13-4E2E-B21A-99F02A0D5A10}">
          <p14:sldIdLst>
            <p14:sldId id="256"/>
            <p14:sldId id="258"/>
            <p14:sldId id="294"/>
            <p14:sldId id="292"/>
            <p14:sldId id="261"/>
            <p14:sldId id="293"/>
            <p14:sldId id="264"/>
            <p14:sldId id="268"/>
            <p14:sldId id="271"/>
            <p14:sldId id="295"/>
            <p14:sldId id="279"/>
            <p14:sldId id="280"/>
            <p14:sldId id="297"/>
            <p14:sldId id="296"/>
            <p14:sldId id="281"/>
            <p14:sldId id="282"/>
            <p14:sldId id="283"/>
            <p14:sldId id="286"/>
            <p14:sldId id="287"/>
            <p14:sldId id="298"/>
            <p14:sldId id="299"/>
            <p14:sldId id="300"/>
            <p14:sldId id="301"/>
            <p14:sldId id="288"/>
            <p14:sldId id="290"/>
            <p14:sldId id="291"/>
          </p14:sldIdLst>
        </p14:section>
        <p14:section name="Раздел без заголовка" id="{A900CEF7-A897-4519-90F4-473F7317D198}">
          <p14:sldIdLst>
            <p14:sldId id="284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8000"/>
    <a:srgbClr val="660066"/>
    <a:srgbClr val="CC0066"/>
    <a:srgbClr val="0000FF"/>
    <a:srgbClr val="3DDDF3"/>
    <a:srgbClr val="FF66CC"/>
    <a:srgbClr val="99FFCC"/>
    <a:srgbClr val="13E135"/>
    <a:srgbClr val="B878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5" autoAdjust="0"/>
    <p:restoredTop sz="93473" autoAdjust="0"/>
  </p:normalViewPr>
  <p:slideViewPr>
    <p:cSldViewPr>
      <p:cViewPr varScale="1">
        <p:scale>
          <a:sx n="68" d="100"/>
          <a:sy n="68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D5420-47FB-48A4-B643-D4903834655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4F8C72-297D-4C1A-AB83-2BE5AD8FDDF7}">
      <dgm:prSet custT="1"/>
      <dgm:spPr/>
      <dgm:t>
        <a:bodyPr/>
        <a:lstStyle/>
        <a:p>
          <a:r>
            <a:rPr lang="ru-RU" sz="3600" b="1" dirty="0" smtClean="0"/>
            <a:t>Актуальность  </a:t>
          </a:r>
          <a:endParaRPr lang="ru-RU" sz="3600" dirty="0"/>
        </a:p>
      </dgm:t>
    </dgm:pt>
    <dgm:pt modelId="{ED40848B-044A-4E4E-A77B-A5C8687F1A16}" type="parTrans" cxnId="{37789FEF-7B67-4418-8589-FAD9340C2FE7}">
      <dgm:prSet/>
      <dgm:spPr/>
      <dgm:t>
        <a:bodyPr/>
        <a:lstStyle/>
        <a:p>
          <a:endParaRPr lang="ru-RU"/>
        </a:p>
      </dgm:t>
    </dgm:pt>
    <dgm:pt modelId="{C4E8F6D0-6814-46B3-A76F-36B12F427A02}" type="sibTrans" cxnId="{37789FEF-7B67-4418-8589-FAD9340C2FE7}">
      <dgm:prSet/>
      <dgm:spPr/>
      <dgm:t>
        <a:bodyPr/>
        <a:lstStyle/>
        <a:p>
          <a:endParaRPr lang="ru-RU"/>
        </a:p>
      </dgm:t>
    </dgm:pt>
    <dgm:pt modelId="{507A36F2-DA72-45F3-B099-ED2411D36ADE}" type="pres">
      <dgm:prSet presAssocID="{B07D5420-47FB-48A4-B643-D490383465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BF6FB-6D14-4788-BF92-5FF2AEDD9A11}" type="pres">
      <dgm:prSet presAssocID="{FA4F8C72-297D-4C1A-AB83-2BE5AD8FDDF7}" presName="composite" presStyleCnt="0"/>
      <dgm:spPr/>
    </dgm:pt>
    <dgm:pt modelId="{DD7B41B9-B0A7-4C19-A027-3984481A2EE8}" type="pres">
      <dgm:prSet presAssocID="{FA4F8C72-297D-4C1A-AB83-2BE5AD8FDDF7}" presName="imgShp" presStyleLbl="fgImgPlace1" presStyleIdx="0" presStyleCnt="1" custFlipVert="1" custFlipHor="1" custScaleX="77913" custScaleY="81960" custLinFactNeighborX="4577" custLinFactNeighborY="-9069"/>
      <dgm:spPr/>
      <dgm:t>
        <a:bodyPr/>
        <a:lstStyle/>
        <a:p>
          <a:endParaRPr lang="ru-RU"/>
        </a:p>
      </dgm:t>
    </dgm:pt>
    <dgm:pt modelId="{CC82A420-F2C0-43A9-A71A-EE74C272B57F}" type="pres">
      <dgm:prSet presAssocID="{FA4F8C72-297D-4C1A-AB83-2BE5AD8FDDF7}" presName="txShp" presStyleLbl="node1" presStyleIdx="0" presStyleCnt="1" custScaleX="89727" custScaleY="48875" custLinFactNeighborX="9229" custLinFactNeighborY="7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DF520-09CD-4B2A-8441-ABC2704ABABC}" type="presOf" srcId="{B07D5420-47FB-48A4-B643-D4903834655D}" destId="{507A36F2-DA72-45F3-B099-ED2411D36ADE}" srcOrd="0" destOrd="0" presId="urn:microsoft.com/office/officeart/2005/8/layout/vList3#1"/>
    <dgm:cxn modelId="{37789FEF-7B67-4418-8589-FAD9340C2FE7}" srcId="{B07D5420-47FB-48A4-B643-D4903834655D}" destId="{FA4F8C72-297D-4C1A-AB83-2BE5AD8FDDF7}" srcOrd="0" destOrd="0" parTransId="{ED40848B-044A-4E4E-A77B-A5C8687F1A16}" sibTransId="{C4E8F6D0-6814-46B3-A76F-36B12F427A02}"/>
    <dgm:cxn modelId="{35B7031B-1B3B-4E5E-9440-01882DD4A81B}" type="presOf" srcId="{FA4F8C72-297D-4C1A-AB83-2BE5AD8FDDF7}" destId="{CC82A420-F2C0-43A9-A71A-EE74C272B57F}" srcOrd="0" destOrd="0" presId="urn:microsoft.com/office/officeart/2005/8/layout/vList3#1"/>
    <dgm:cxn modelId="{96797EF8-D14F-4F82-9C83-D17CB88326E8}" type="presParOf" srcId="{507A36F2-DA72-45F3-B099-ED2411D36ADE}" destId="{B09BF6FB-6D14-4788-BF92-5FF2AEDD9A11}" srcOrd="0" destOrd="0" presId="urn:microsoft.com/office/officeart/2005/8/layout/vList3#1"/>
    <dgm:cxn modelId="{C22E287B-FDCC-4FC4-A51F-132BF483AB39}" type="presParOf" srcId="{B09BF6FB-6D14-4788-BF92-5FF2AEDD9A11}" destId="{DD7B41B9-B0A7-4C19-A027-3984481A2EE8}" srcOrd="0" destOrd="0" presId="urn:microsoft.com/office/officeart/2005/8/layout/vList3#1"/>
    <dgm:cxn modelId="{23BE6CE7-92AB-4E93-BA55-FE29A52B455D}" type="presParOf" srcId="{B09BF6FB-6D14-4788-BF92-5FF2AEDD9A11}" destId="{CC82A420-F2C0-43A9-A71A-EE74C272B57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8208F-7D89-4CCF-835B-D8BFEE572C2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48F24F-84CF-4AF4-9D1C-B8C9F5F9444B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Развитие ребенка тесно связано</a:t>
          </a:r>
        </a:p>
        <a:p>
          <a:r>
            <a:rPr lang="ru-RU" sz="2400" b="1" dirty="0" smtClean="0">
              <a:solidFill>
                <a:schemeClr val="bg1"/>
              </a:solidFill>
            </a:rPr>
            <a:t> с образом жизни семьи</a:t>
          </a:r>
          <a:endParaRPr lang="ru-RU" sz="2400" b="1" dirty="0">
            <a:solidFill>
              <a:schemeClr val="bg1"/>
            </a:solidFill>
          </a:endParaRPr>
        </a:p>
      </dgm:t>
    </dgm:pt>
    <dgm:pt modelId="{61F3BDFE-91C1-49EF-9F7D-EB849D94ED04}" type="parTrans" cxnId="{B6406755-6AD6-4BD9-9D3E-0C3D2B7C5872}">
      <dgm:prSet/>
      <dgm:spPr/>
      <dgm:t>
        <a:bodyPr/>
        <a:lstStyle/>
        <a:p>
          <a:endParaRPr lang="ru-RU"/>
        </a:p>
      </dgm:t>
    </dgm:pt>
    <dgm:pt modelId="{0D24438D-07BB-449C-8853-5BCCD0D228C7}" type="sibTrans" cxnId="{B6406755-6AD6-4BD9-9D3E-0C3D2B7C5872}">
      <dgm:prSet/>
      <dgm:spPr/>
      <dgm:t>
        <a:bodyPr/>
        <a:lstStyle/>
        <a:p>
          <a:endParaRPr lang="ru-RU"/>
        </a:p>
      </dgm:t>
    </dgm:pt>
    <dgm:pt modelId="{CF1F72F1-180A-4CAB-87CE-4EE7AF81D1CD}" type="pres">
      <dgm:prSet presAssocID="{41D8208F-7D89-4CCF-835B-D8BFEE572C2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7241D5-1533-4D80-B494-4DBC1F0DDFF9}" type="pres">
      <dgm:prSet presAssocID="{41D8208F-7D89-4CCF-835B-D8BFEE572C26}" presName="arrow" presStyleLbl="bgShp" presStyleIdx="0" presStyleCnt="1"/>
      <dgm:spPr/>
    </dgm:pt>
    <dgm:pt modelId="{DCFB9557-6F42-4643-9ECA-9B46382D26A2}" type="pres">
      <dgm:prSet presAssocID="{41D8208F-7D89-4CCF-835B-D8BFEE572C26}" presName="linearProcess" presStyleCnt="0"/>
      <dgm:spPr/>
    </dgm:pt>
    <dgm:pt modelId="{D0309085-3736-4556-AC3F-98BD794A28BD}" type="pres">
      <dgm:prSet presAssocID="{1B48F24F-84CF-4AF4-9D1C-B8C9F5F9444B}" presName="textNode" presStyleLbl="node1" presStyleIdx="0" presStyleCnt="1" custScaleX="273504" custScaleY="250000" custLinFactNeighborX="13762" custLinFactNeighborY="-2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06F7A-5866-47E9-93CB-9AD0EA03DB0E}" type="presOf" srcId="{41D8208F-7D89-4CCF-835B-D8BFEE572C26}" destId="{CF1F72F1-180A-4CAB-87CE-4EE7AF81D1CD}" srcOrd="0" destOrd="0" presId="urn:microsoft.com/office/officeart/2005/8/layout/hProcess9"/>
    <dgm:cxn modelId="{B6406755-6AD6-4BD9-9D3E-0C3D2B7C5872}" srcId="{41D8208F-7D89-4CCF-835B-D8BFEE572C26}" destId="{1B48F24F-84CF-4AF4-9D1C-B8C9F5F9444B}" srcOrd="0" destOrd="0" parTransId="{61F3BDFE-91C1-49EF-9F7D-EB849D94ED04}" sibTransId="{0D24438D-07BB-449C-8853-5BCCD0D228C7}"/>
    <dgm:cxn modelId="{AD5B5BEE-3321-4A57-AE5C-854CCABB0469}" type="presOf" srcId="{1B48F24F-84CF-4AF4-9D1C-B8C9F5F9444B}" destId="{D0309085-3736-4556-AC3F-98BD794A28BD}" srcOrd="0" destOrd="0" presId="urn:microsoft.com/office/officeart/2005/8/layout/hProcess9"/>
    <dgm:cxn modelId="{6DA0A035-100C-43F4-8117-9792BD7709D2}" type="presParOf" srcId="{CF1F72F1-180A-4CAB-87CE-4EE7AF81D1CD}" destId="{FA7241D5-1533-4D80-B494-4DBC1F0DDFF9}" srcOrd="0" destOrd="0" presId="urn:microsoft.com/office/officeart/2005/8/layout/hProcess9"/>
    <dgm:cxn modelId="{1D3B65DE-E56D-4C33-8001-F037738BE646}" type="presParOf" srcId="{CF1F72F1-180A-4CAB-87CE-4EE7AF81D1CD}" destId="{DCFB9557-6F42-4643-9ECA-9B46382D26A2}" srcOrd="1" destOrd="0" presId="urn:microsoft.com/office/officeart/2005/8/layout/hProcess9"/>
    <dgm:cxn modelId="{890D5F11-9B42-4DBC-B84C-97E0A08B253E}" type="presParOf" srcId="{DCFB9557-6F42-4643-9ECA-9B46382D26A2}" destId="{D0309085-3736-4556-AC3F-98BD794A28B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D5420-47FB-48A4-B643-D4903834655D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51CFB-E9E0-47DB-AF3D-F9B6A65DE9F0}">
      <dgm:prSet/>
      <dgm:spPr/>
      <dgm:t>
        <a:bodyPr/>
        <a:lstStyle/>
        <a:p>
          <a:pPr rtl="0"/>
          <a:r>
            <a:rPr lang="ru-RU" b="1" dirty="0" smtClean="0"/>
            <a:t>Цель взаимодействия ДОУ и семьи:</a:t>
          </a:r>
          <a:endParaRPr lang="ru-RU" b="1" dirty="0"/>
        </a:p>
      </dgm:t>
    </dgm:pt>
    <dgm:pt modelId="{2FE1959D-0A35-4448-A841-7BFF18C821F7}" type="parTrans" cxnId="{43439FE1-328E-4381-A55E-B4F78A4D28AA}">
      <dgm:prSet/>
      <dgm:spPr/>
      <dgm:t>
        <a:bodyPr/>
        <a:lstStyle/>
        <a:p>
          <a:endParaRPr lang="ru-RU"/>
        </a:p>
      </dgm:t>
    </dgm:pt>
    <dgm:pt modelId="{A68C80C5-F4A8-4589-B8AA-B1C9B4A81C19}" type="sibTrans" cxnId="{43439FE1-328E-4381-A55E-B4F78A4D28AA}">
      <dgm:prSet/>
      <dgm:spPr/>
      <dgm:t>
        <a:bodyPr/>
        <a:lstStyle/>
        <a:p>
          <a:endParaRPr lang="ru-RU"/>
        </a:p>
      </dgm:t>
    </dgm:pt>
    <dgm:pt modelId="{507A36F2-DA72-45F3-B099-ED2411D36ADE}" type="pres">
      <dgm:prSet presAssocID="{B07D5420-47FB-48A4-B643-D490383465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808B6-A182-4414-8635-29F47E033402}" type="pres">
      <dgm:prSet presAssocID="{85451CFB-E9E0-47DB-AF3D-F9B6A65DE9F0}" presName="composite" presStyleCnt="0"/>
      <dgm:spPr/>
    </dgm:pt>
    <dgm:pt modelId="{9200F3E7-C71C-45DB-AEE5-F1400B31570A}" type="pres">
      <dgm:prSet presAssocID="{85451CFB-E9E0-47DB-AF3D-F9B6A65DE9F0}" presName="imgShp" presStyleLbl="fgImgPlace1" presStyleIdx="0" presStyleCnt="1"/>
      <dgm:spPr/>
    </dgm:pt>
    <dgm:pt modelId="{E3D3605E-5E88-48C9-BE16-F6DA85B3088A}" type="pres">
      <dgm:prSet presAssocID="{85451CFB-E9E0-47DB-AF3D-F9B6A65DE9F0}" presName="txShp" presStyleLbl="node1" presStyleIdx="0" presStyleCnt="1" custLinFactNeighborX="186" custLinFactNeighborY="-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C19C1-7FFF-4C13-9702-93BE2519A1DF}" type="presOf" srcId="{B07D5420-47FB-48A4-B643-D4903834655D}" destId="{507A36F2-DA72-45F3-B099-ED2411D36ADE}" srcOrd="0" destOrd="0" presId="urn:microsoft.com/office/officeart/2005/8/layout/vList3#3"/>
    <dgm:cxn modelId="{182C72C6-8D5B-450C-A354-4B65CAFA2ED1}" type="presOf" srcId="{85451CFB-E9E0-47DB-AF3D-F9B6A65DE9F0}" destId="{E3D3605E-5E88-48C9-BE16-F6DA85B3088A}" srcOrd="0" destOrd="0" presId="urn:microsoft.com/office/officeart/2005/8/layout/vList3#3"/>
    <dgm:cxn modelId="{43439FE1-328E-4381-A55E-B4F78A4D28AA}" srcId="{B07D5420-47FB-48A4-B643-D4903834655D}" destId="{85451CFB-E9E0-47DB-AF3D-F9B6A65DE9F0}" srcOrd="0" destOrd="0" parTransId="{2FE1959D-0A35-4448-A841-7BFF18C821F7}" sibTransId="{A68C80C5-F4A8-4589-B8AA-B1C9B4A81C19}"/>
    <dgm:cxn modelId="{2817E5D5-93CC-4520-822E-B9073ADED152}" type="presParOf" srcId="{507A36F2-DA72-45F3-B099-ED2411D36ADE}" destId="{28F808B6-A182-4414-8635-29F47E033402}" srcOrd="0" destOrd="0" presId="urn:microsoft.com/office/officeart/2005/8/layout/vList3#3"/>
    <dgm:cxn modelId="{1F3859B0-77C7-4715-8AAA-A656CCB56106}" type="presParOf" srcId="{28F808B6-A182-4414-8635-29F47E033402}" destId="{9200F3E7-C71C-45DB-AEE5-F1400B31570A}" srcOrd="0" destOrd="0" presId="urn:microsoft.com/office/officeart/2005/8/layout/vList3#3"/>
    <dgm:cxn modelId="{9B67F063-6F05-4485-8212-A31BDD1BA7C6}" type="presParOf" srcId="{28F808B6-A182-4414-8635-29F47E033402}" destId="{E3D3605E-5E88-48C9-BE16-F6DA85B3088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26BCC9-D222-44C4-8A95-10D6865FB5C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9BC89D-A836-4260-9165-40F1621D1306}" type="pres">
      <dgm:prSet presAssocID="{1226BCC9-D222-44C4-8A95-10D6865FB5C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7E201-A913-4C6E-9FD5-4981CF1FB1C1}" type="presOf" srcId="{1226BCC9-D222-44C4-8A95-10D6865FB5CF}" destId="{FB9BC89D-A836-4260-9165-40F1621D1306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2A420-F2C0-43A9-A71A-EE74C272B57F}">
      <dsp:nvSpPr>
        <dsp:cNvPr id="0" name=""/>
        <dsp:cNvSpPr/>
      </dsp:nvSpPr>
      <dsp:spPr>
        <a:xfrm rot="10800000">
          <a:off x="1247760" y="0"/>
          <a:ext cx="4066508" cy="8637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869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Актуальность проекта</a:t>
          </a:r>
          <a:endParaRPr lang="ru-RU" sz="2600" kern="1200" dirty="0"/>
        </a:p>
      </dsp:txBody>
      <dsp:txXfrm rot="10800000">
        <a:off x="1463686" y="0"/>
        <a:ext cx="3850582" cy="863704"/>
      </dsp:txXfrm>
    </dsp:sp>
    <dsp:sp modelId="{DD7B41B9-B0A7-4C19-A027-3984481A2EE8}">
      <dsp:nvSpPr>
        <dsp:cNvPr id="0" name=""/>
        <dsp:cNvSpPr/>
      </dsp:nvSpPr>
      <dsp:spPr>
        <a:xfrm>
          <a:off x="808344" y="0"/>
          <a:ext cx="863704" cy="863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3605E-5E88-48C9-BE16-F6DA85B3088A}">
      <dsp:nvSpPr>
        <dsp:cNvPr id="0" name=""/>
        <dsp:cNvSpPr/>
      </dsp:nvSpPr>
      <dsp:spPr>
        <a:xfrm rot="10800000">
          <a:off x="1247760" y="0"/>
          <a:ext cx="4066508" cy="8637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869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Цель:</a:t>
          </a:r>
          <a:endParaRPr lang="ru-RU" sz="4000" kern="1200" dirty="0"/>
        </a:p>
      </dsp:txBody>
      <dsp:txXfrm rot="10800000">
        <a:off x="1463686" y="0"/>
        <a:ext cx="3850582" cy="863704"/>
      </dsp:txXfrm>
    </dsp:sp>
    <dsp:sp modelId="{9200F3E7-C71C-45DB-AEE5-F1400B31570A}">
      <dsp:nvSpPr>
        <dsp:cNvPr id="0" name=""/>
        <dsp:cNvSpPr/>
      </dsp:nvSpPr>
      <dsp:spPr>
        <a:xfrm>
          <a:off x="808344" y="0"/>
          <a:ext cx="863704" cy="8637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241D5-1533-4D80-B494-4DBC1F0DDFF9}">
      <dsp:nvSpPr>
        <dsp:cNvPr id="0" name=""/>
        <dsp:cNvSpPr/>
      </dsp:nvSpPr>
      <dsp:spPr>
        <a:xfrm>
          <a:off x="523858" y="0"/>
          <a:ext cx="5937059" cy="8214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FB561-EC98-4D89-9BAB-DE2D9B598B05}">
      <dsp:nvSpPr>
        <dsp:cNvPr id="0" name=""/>
        <dsp:cNvSpPr/>
      </dsp:nvSpPr>
      <dsp:spPr>
        <a:xfrm>
          <a:off x="1435954" y="29367"/>
          <a:ext cx="4112867" cy="76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u="sng" kern="1200" dirty="0" smtClean="0"/>
            <a:t>Целеполагание: </a:t>
          </a:r>
          <a:endParaRPr lang="ru-RU" sz="3000" kern="1200" dirty="0"/>
        </a:p>
      </dsp:txBody>
      <dsp:txXfrm>
        <a:off x="1473187" y="66600"/>
        <a:ext cx="4038401" cy="688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6437-D8D3-4E13-B8DD-5098F9D8C215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360994-FD17-47F6-87A5-99B12200E9C5}">
      <dsp:nvSpPr>
        <dsp:cNvPr id="0" name=""/>
        <dsp:cNvSpPr/>
      </dsp:nvSpPr>
      <dsp:spPr>
        <a:xfrm>
          <a:off x="323165" y="0"/>
          <a:ext cx="529345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Задачи проекта:</a:t>
          </a:r>
          <a:endParaRPr lang="ru-RU" sz="4000" kern="1200" dirty="0"/>
        </a:p>
      </dsp:txBody>
      <dsp:txXfrm>
        <a:off x="323165" y="0"/>
        <a:ext cx="5293458" cy="6463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1B2B5-0973-4379-966B-5BA6275CC29D}">
      <dsp:nvSpPr>
        <dsp:cNvPr id="0" name=""/>
        <dsp:cNvSpPr/>
      </dsp:nvSpPr>
      <dsp:spPr>
        <a:xfrm>
          <a:off x="1269162" y="62459"/>
          <a:ext cx="1770339" cy="2578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4093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9162" y="126916"/>
        <a:ext cx="1705882" cy="128914"/>
      </dsp:txXfrm>
    </dsp:sp>
    <dsp:sp modelId="{9DC05362-FAF1-43E2-9AD3-3A74693CB0B7}">
      <dsp:nvSpPr>
        <dsp:cNvPr id="0" name=""/>
        <dsp:cNvSpPr/>
      </dsp:nvSpPr>
      <dsp:spPr>
        <a:xfrm>
          <a:off x="0" y="7554"/>
          <a:ext cx="2385619" cy="864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Сроки реализации проекта: </a:t>
          </a:r>
          <a:endParaRPr lang="ru-RU" sz="2000" kern="1200" dirty="0"/>
        </a:p>
      </dsp:txBody>
      <dsp:txXfrm>
        <a:off x="0" y="7554"/>
        <a:ext cx="2385619" cy="864097"/>
      </dsp:txXfrm>
    </dsp:sp>
    <dsp:sp modelId="{6E5FD181-0169-434B-8F31-CB48D58095D6}">
      <dsp:nvSpPr>
        <dsp:cNvPr id="0" name=""/>
        <dsp:cNvSpPr/>
      </dsp:nvSpPr>
      <dsp:spPr>
        <a:xfrm>
          <a:off x="3386718" y="78386"/>
          <a:ext cx="1225074" cy="2578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4093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86718" y="142843"/>
        <a:ext cx="1160617" cy="128914"/>
      </dsp:txXfrm>
    </dsp:sp>
    <dsp:sp modelId="{D3C4D1C8-9A78-4FA7-9C0D-21058DFE55E4}">
      <dsp:nvSpPr>
        <dsp:cNvPr id="0" name=""/>
        <dsp:cNvSpPr/>
      </dsp:nvSpPr>
      <dsp:spPr>
        <a:xfrm>
          <a:off x="2665927" y="277209"/>
          <a:ext cx="1986846" cy="496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долгосрочный</a:t>
          </a:r>
          <a:endParaRPr lang="ru-RU" sz="2000" kern="1200" dirty="0"/>
        </a:p>
      </dsp:txBody>
      <dsp:txXfrm>
        <a:off x="2665927" y="277209"/>
        <a:ext cx="1986846" cy="496673"/>
      </dsp:txXfrm>
    </dsp:sp>
    <dsp:sp modelId="{5DAC42B0-9E60-4BA3-B360-68B4C38FB347}">
      <dsp:nvSpPr>
        <dsp:cNvPr id="0" name=""/>
        <dsp:cNvSpPr/>
      </dsp:nvSpPr>
      <dsp:spPr>
        <a:xfrm>
          <a:off x="5389884" y="0"/>
          <a:ext cx="679810" cy="2578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4093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89884" y="64457"/>
        <a:ext cx="615353" cy="128914"/>
      </dsp:txXfrm>
    </dsp:sp>
    <dsp:sp modelId="{0E9CB4C5-6825-443F-BC39-6D4C0DDB4422}">
      <dsp:nvSpPr>
        <dsp:cNvPr id="0" name=""/>
        <dsp:cNvSpPr/>
      </dsp:nvSpPr>
      <dsp:spPr>
        <a:xfrm>
          <a:off x="5267007" y="132158"/>
          <a:ext cx="1717768" cy="494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2014-2017г.</a:t>
          </a:r>
          <a:endParaRPr lang="ru-RU" sz="2000" kern="1200" dirty="0"/>
        </a:p>
      </dsp:txBody>
      <dsp:txXfrm>
        <a:off x="5267007" y="132158"/>
        <a:ext cx="1717768" cy="49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1823-BB69-4330-976C-444DDF5DD76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7CC24-AA40-4960-AF58-DA4DB6A3B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CC24-AA40-4960-AF58-DA4DB6A3B6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34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CC24-AA40-4960-AF58-DA4DB6A3B6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34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24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934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074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0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077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823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077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25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02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715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86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75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2.xml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79088" y="3068960"/>
            <a:ext cx="7056784" cy="24482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ВЗАИМОДЕЙСТВИЕ ДОШКОЛЬНОГО УЧРЕЖДЕНИЯ И СЕМЬИ</a:t>
            </a:r>
            <a:r>
              <a:rPr lang="ru-RU" sz="2000" dirty="0" smtClean="0">
                <a:solidFill>
                  <a:srgbClr val="FF0066"/>
                </a:solidFill>
              </a:rPr>
              <a:t/>
            </a:r>
            <a:br>
              <a:rPr lang="ru-RU" sz="2000" dirty="0" smtClean="0">
                <a:solidFill>
                  <a:srgbClr val="FF0066"/>
                </a:solidFill>
              </a:rPr>
            </a:br>
            <a:r>
              <a:rPr lang="ru-RU" sz="2000" b="1" dirty="0" smtClean="0">
                <a:solidFill>
                  <a:srgbClr val="FF0066"/>
                </a:solidFill>
              </a:rPr>
              <a:t>В ФОРМИРОВАНИИ  ОСНОВ ЗДОРОВОГО ОБРАЗА ЖИЗНИ У ДЕТЕЙ ДОШКОЛЬНОГО ВОЗРАСТА</a:t>
            </a:r>
            <a:r>
              <a:rPr lang="ru-RU" sz="4400" dirty="0" smtClean="0">
                <a:solidFill>
                  <a:srgbClr val="FF0066"/>
                </a:solidFill>
              </a:rPr>
              <a:t/>
            </a:r>
            <a:br>
              <a:rPr lang="ru-RU" sz="4400" dirty="0" smtClean="0">
                <a:solidFill>
                  <a:srgbClr val="FF0066"/>
                </a:solidFill>
              </a:rPr>
            </a:br>
            <a:r>
              <a:rPr lang="ru-RU" sz="4400" b="1" dirty="0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7043" y="116632"/>
            <a:ext cx="5760639" cy="792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МКДОУ   Новоярковский детский сад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14415" y="3000372"/>
            <a:ext cx="7389986" cy="330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rgbClr val="0000FF"/>
              </a:solidFill>
              <a:latin typeface="+mj-lt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Подготовила: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 воспитатель высшей квалификационной категории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  Киселева Татьяна Викторовна</a:t>
            </a:r>
            <a:endParaRPr lang="ru-RU" sz="1400" b="1" dirty="0" smtClean="0">
              <a:solidFill>
                <a:srgbClr val="6633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47664" y="70478"/>
            <a:ext cx="3672408" cy="6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ru-RU" sz="3200" b="1" kern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Блок-схема: сохраненные данные 1"/>
          <p:cNvSpPr/>
          <p:nvPr/>
        </p:nvSpPr>
        <p:spPr>
          <a:xfrm>
            <a:off x="179512" y="116632"/>
            <a:ext cx="6768752" cy="883476"/>
          </a:xfrm>
          <a:prstGeom prst="flowChartOnlineStorag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Взаимоотношение ДОУ и семьи строится  так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Блок-схема: типовой процесс 2"/>
          <p:cNvSpPr/>
          <p:nvPr/>
        </p:nvSpPr>
        <p:spPr>
          <a:xfrm>
            <a:off x="467544" y="1214422"/>
            <a:ext cx="6264696" cy="5310922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43042" y="1142984"/>
            <a:ext cx="41434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Родители имеют возможность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встречаться со специалистами,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задавать им вопросы,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овладевать   умениями и навыками, обсуждать проблемные ситуации, делиться опытом собственной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педагогической деятельности.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 методы способствует реальному участию родителей в воспитательно-образовательной работе детского сада с учетом их интересов и предпочтений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Такие формы работы  эффективны и используются в целях педагогического сопровождения семьи, основываясь на  запросах родителей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665_kak-pravilno-chitat-detyam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7215214"/>
            <a:ext cx="2666998" cy="1862597"/>
          </a:xfrm>
          <a:prstGeom prst="rect">
            <a:avLst/>
          </a:prstGeom>
        </p:spPr>
      </p:pic>
      <p:pic>
        <p:nvPicPr>
          <p:cNvPr id="2050" name="Picture 2" descr="F:\фото\DSCN1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500570"/>
            <a:ext cx="285752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85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 flipH="1">
            <a:off x="7164288" y="836712"/>
            <a:ext cx="720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1000100" y="285728"/>
            <a:ext cx="5715040" cy="135732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0066"/>
                </a:solidFill>
              </a:rPr>
              <a:t>Формы работы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285720" y="3643314"/>
            <a:ext cx="6643734" cy="3000396"/>
          </a:xfrm>
          <a:prstGeom prst="cube">
            <a:avLst/>
          </a:prstGeom>
          <a:solidFill>
            <a:srgbClr val="13E1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;</a:t>
            </a:r>
            <a:endParaRPr lang="ru-RU" dirty="0"/>
          </a:p>
        </p:txBody>
      </p:sp>
      <p:sp>
        <p:nvSpPr>
          <p:cNvPr id="13" name="Куб 12"/>
          <p:cNvSpPr/>
          <p:nvPr/>
        </p:nvSpPr>
        <p:spPr>
          <a:xfrm>
            <a:off x="214282" y="1785926"/>
            <a:ext cx="3357586" cy="1714512"/>
          </a:xfrm>
          <a:prstGeom prst="cub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Куб 1"/>
          <p:cNvSpPr/>
          <p:nvPr/>
        </p:nvSpPr>
        <p:spPr>
          <a:xfrm>
            <a:off x="3857620" y="1857364"/>
            <a:ext cx="3258361" cy="15716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250030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традиционные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9058" y="250030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нетрадиционные</a:t>
            </a:r>
            <a:endParaRPr lang="ru-RU" sz="2400" dirty="0"/>
          </a:p>
        </p:txBody>
      </p:sp>
      <p:pic>
        <p:nvPicPr>
          <p:cNvPr id="17" name="Рисунок 16" descr="11 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572008"/>
            <a:ext cx="2500298" cy="1875224"/>
          </a:xfrm>
          <a:prstGeom prst="rect">
            <a:avLst/>
          </a:prstGeom>
        </p:spPr>
      </p:pic>
      <p:pic>
        <p:nvPicPr>
          <p:cNvPr id="18" name="Рисунок 17" descr="11 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500570"/>
            <a:ext cx="2619361" cy="19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286256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8928" y="128904"/>
            <a:ext cx="5665239" cy="3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flipH="1">
            <a:off x="7199783" y="836712"/>
            <a:ext cx="4571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85728"/>
            <a:ext cx="6264696" cy="70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Рамка 1"/>
          <p:cNvSpPr/>
          <p:nvPr/>
        </p:nvSpPr>
        <p:spPr>
          <a:xfrm>
            <a:off x="357158" y="214290"/>
            <a:ext cx="6336704" cy="5542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659085"/>
              </p:ext>
            </p:extLst>
          </p:nvPr>
        </p:nvGraphicFramePr>
        <p:xfrm>
          <a:off x="214283" y="1000109"/>
          <a:ext cx="6786610" cy="4673346"/>
        </p:xfrm>
        <a:graphic>
          <a:graphicData uri="http://schemas.openxmlformats.org/drawingml/2006/table">
            <a:tbl>
              <a:tblPr firstRow="1" firstCol="1" bandRow="1"/>
              <a:tblGrid>
                <a:gridCol w="1938607"/>
                <a:gridCol w="2282094"/>
                <a:gridCol w="2565909"/>
              </a:tblGrid>
              <a:tr h="28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Коллективные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Индивидуальные</a:t>
                      </a:r>
                      <a:endParaRPr lang="ru-RU" sz="18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Наглядно-информационные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279">
                <a:tc>
                  <a:txBody>
                    <a:bodyPr/>
                    <a:lstStyle/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Родительские собрания </a:t>
                      </a:r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– это действенная форма работы воспитателей с коллективом родителей, форма организованного ознакомления их с задачами, содержанием и методами воспитания детей определенного возраста в условиях детского сада и семьи; 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Конференции; 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“Круглые столы”.</a:t>
                      </a: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  <a:p>
                      <a:pPr lvl="0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03" marR="41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Педагогические беседы с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родителями;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Тематические консультации.</a:t>
                      </a:r>
                    </a:p>
                  </a:txBody>
                  <a:tcPr marL="41203" marR="41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\Записи на магнитофон бесед с детьми;</a:t>
                      </a: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Видеофрагменты организации различных видов деятельности, </a:t>
                      </a: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режимных моментов,</a:t>
                      </a: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занятий; </a:t>
                      </a: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Фотографии;</a:t>
                      </a: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Выставки детских работ; </a:t>
                      </a: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Стенды;</a:t>
                      </a: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Ширмы;  </a:t>
                      </a:r>
                    </a:p>
                    <a:p>
                      <a:pPr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Папки-передвижки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marL="41203" marR="41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-5100" y="138863"/>
            <a:ext cx="61588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1500" b="1" i="0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Традиционные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взаимодействия  ДОУ и семьи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10301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357694"/>
            <a:ext cx="4000528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0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286256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8928" y="128904"/>
            <a:ext cx="5665239" cy="3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flipH="1">
            <a:off x="7199783" y="836712"/>
            <a:ext cx="4571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85728"/>
            <a:ext cx="6264696" cy="70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2" name="Рамка 1"/>
          <p:cNvSpPr/>
          <p:nvPr/>
        </p:nvSpPr>
        <p:spPr>
          <a:xfrm>
            <a:off x="357158" y="214290"/>
            <a:ext cx="6336704" cy="5542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659085"/>
              </p:ext>
            </p:extLst>
          </p:nvPr>
        </p:nvGraphicFramePr>
        <p:xfrm>
          <a:off x="357157" y="1000109"/>
          <a:ext cx="6643735" cy="3319854"/>
        </p:xfrm>
        <a:graphic>
          <a:graphicData uri="http://schemas.openxmlformats.org/drawingml/2006/table">
            <a:tbl>
              <a:tblPr firstRow="1" firstCol="1" bandRow="1"/>
              <a:tblGrid>
                <a:gridCol w="1678417"/>
                <a:gridCol w="1538550"/>
                <a:gridCol w="1604028"/>
                <a:gridCol w="1822740"/>
              </a:tblGrid>
              <a:tr h="501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Познавательные</a:t>
                      </a:r>
                      <a:r>
                        <a:rPr lang="ru-RU" sz="12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Информационно-аналитические</a:t>
                      </a:r>
                      <a:r>
                        <a:rPr lang="ru-RU" sz="12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Досуговые</a:t>
                      </a:r>
                      <a:r>
                        <a:rPr lang="ru-RU" sz="12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Нагядно-информационные</a:t>
                      </a:r>
                      <a:endParaRPr lang="ru-RU" sz="12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302">
                <a:tc>
                  <a:txBody>
                    <a:bodyPr/>
                    <a:lstStyle/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Семинары-</a:t>
                      </a:r>
                    </a:p>
                    <a:p>
                      <a:pPr lvl="0" algn="ctr"/>
                      <a:r>
                        <a:rPr lang="ru-RU" sz="135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рактикумы</a:t>
                      </a:r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Родительские клубы; 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Педагогические гостиные; 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Родительские собрания. </a:t>
                      </a:r>
                    </a:p>
                  </a:txBody>
                  <a:tcPr marL="41203" marR="41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Анкетирование; 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Социологические опросы;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“Почтовый ящик”. .</a:t>
                      </a:r>
                    </a:p>
                  </a:txBody>
                  <a:tcPr marL="41203" marR="41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Совместные досуги; 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Праздники;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выставках, </a:t>
                      </a:r>
                    </a:p>
                    <a:p>
                      <a:pPr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конкурсах, экскурсиях</a:t>
                      </a:r>
                      <a:endParaRPr lang="ru-RU" sz="135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03" marR="41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Дни открытых дверей;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Родительские уголки;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Фотовыставки; </a:t>
                      </a:r>
                    </a:p>
                    <a:p>
                      <a:pPr lvl="0" algn="ctr"/>
                      <a:endParaRPr lang="ru-RU" sz="135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Копилка Добрых дел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marL="41203" marR="41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-5100" y="138863"/>
            <a:ext cx="61588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Нет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радиционные формы взаимодействия  ДОУ и семьи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должн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357562"/>
            <a:ext cx="4429156" cy="3214710"/>
          </a:xfrm>
          <a:prstGeom prst="rect">
            <a:avLst/>
          </a:prstGeom>
        </p:spPr>
      </p:pic>
      <p:pic>
        <p:nvPicPr>
          <p:cNvPr id="3075" name="Picture 3" descr="C:\Users\user\Desktop\upr-plos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350046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90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8928" y="128903"/>
            <a:ext cx="5665239" cy="6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flipH="1">
            <a:off x="7199783" y="836712"/>
            <a:ext cx="4571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214290"/>
            <a:ext cx="7065990" cy="63753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8800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3251547" y="963114"/>
            <a:ext cx="1677112" cy="6656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8596" y="1643050"/>
            <a:ext cx="650085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Повышение уровня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валеологической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культуры семей посредством проведения просветительской работы с родителями: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консультаций по вопросам оздоровления (закаливание, двигательная активность, питание, дыхательные системы), </a:t>
            </a:r>
          </a:p>
          <a:p>
            <a:pPr lvl="0">
              <a:buFontTx/>
              <a:buChar char="-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информационных уголков здоровья (</a:t>
            </a:r>
            <a:r>
              <a:rPr lang="ru-RU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 «Нам болеть некогда», «Здоровье – это важно», встречи «за круглым столом»)</a:t>
            </a:r>
          </a:p>
          <a:p>
            <a:pPr lvl="0">
              <a:buFontTx/>
              <a:buChar char="-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родительские собрания с привлечением   медицинских работников,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информационные бюллетени,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рекламные буклеты,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 журналов,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тематические выставки,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библиотека здоровья,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спортивные семейные эстафеты.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285728"/>
            <a:ext cx="4474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Большое значение имеет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df93ea0bd3f7a6e809b170c76d23ce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3" y="4286256"/>
            <a:ext cx="3071834" cy="21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98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92968" y="47861"/>
            <a:ext cx="3672408" cy="6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ru-RU" sz="3200" b="1" kern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08520" y="836712"/>
            <a:ext cx="7298952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ru-RU" sz="2800" kern="0" dirty="0" smtClean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 flipH="1">
            <a:off x="7380311" y="701455"/>
            <a:ext cx="72007" cy="25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251520" y="47862"/>
            <a:ext cx="6427728" cy="602703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Родители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3443970" y="509923"/>
            <a:ext cx="386536" cy="554185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-16914" y="596056"/>
            <a:ext cx="7308304" cy="816720"/>
          </a:xfrm>
          <a:prstGeom prst="ellipseRibbon">
            <a:avLst>
              <a:gd name="adj1" fmla="val 24717"/>
              <a:gd name="adj2" fmla="val 50000"/>
              <a:gd name="adj3" fmla="val 125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 должны быть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107504" y="1532160"/>
            <a:ext cx="6840760" cy="5209208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1363856"/>
              </p:ext>
            </p:extLst>
          </p:nvPr>
        </p:nvGraphicFramePr>
        <p:xfrm>
          <a:off x="214282" y="1579072"/>
          <a:ext cx="6733982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3982"/>
              </a:tblGrid>
              <a:tr h="50405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постоянными участниками  конкурсов,  которые проходят в дошкольном учреждении. Необходимо проводить практические семинары и дни открытых дверей. Когда соблюдаются единые требования детского сада и семьи в вопросах воспитания, оздоровления, двигательной активности, гигиенических процедур, развития двигательных навыков, тогда будут правильно сформированы навыки здорового образа жизни у дошкольников.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Хорошо то, что многие формы работы с родителями используются в комплексе. В  мероприятия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с участием родителей вносятся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новые элементы, а это  повышает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родительский интерес. 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jI4LrQyFD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5000636"/>
            <a:ext cx="2500330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9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452320" y="1124744"/>
            <a:ext cx="3600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323528" y="332656"/>
            <a:ext cx="6624736" cy="484632"/>
          </a:xfrm>
          <a:prstGeom prst="homePlat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latin typeface="Times New Roman"/>
                <a:ea typeface="Times New Roman"/>
                <a:cs typeface="Times New Roman"/>
              </a:rPr>
              <a:t>             .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214282" y="1142984"/>
            <a:ext cx="6623628" cy="5472608"/>
          </a:xfrm>
          <a:prstGeom prst="flowChartInternal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Требования к построению    мероприятия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185736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1357298"/>
            <a:ext cx="5286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403009" y="2071678"/>
            <a:ext cx="474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185736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178592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81062" y="193832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00100" y="1857364"/>
            <a:ext cx="54292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родителей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мероприятия включаются такие методы и приемы, как: ролевые и деловые игры, спортивные, дидактические, подвижные, развивающие и другие виды детских игр, решение кроссвордов, анкетирование, тестирование, обмен мнениями, опытом, обсуждение проблемных ситуаций, диспуты и дискуссии.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информационного блока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Реализация этого требования строится на основе выявления интересов родителей. Безусловно, есть темы актуальные для какого-либо возрастного периода дошкольника (адаптация к детскому саду в раннем и младшем дошкольном возрасте, подготовка к школе в старшем). Другая информация наиболее интересна для определенных категорий родителей (воспитание детей в многодетной семье, неполной семье, семье, имеющей одного ребенка). Однако существуют и вопросы, которые волнуют всех родителей (сохранение здоровья детей, особенности воспитания и обучения дошкольников на различных возрастных этапах).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развлекательной части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Необходимость такого требования связана с проблемой снижения родительского интереса к деятельности  ДОУ и жизни ребенка в детском саду. Для реализации этого требования используются следующее: концерты (детские, родителей для детей, совместные); игры; драматизации (детские и совместные);; экскурсии в лес, парк,  совместные соревнования детей, родителей и  работников детского сада; фото и видеосъемка с последующим просмотром; чаепитие и сладкий стол.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2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452320" y="1124744"/>
            <a:ext cx="3600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323528" y="332656"/>
            <a:ext cx="6624736" cy="484632"/>
          </a:xfrm>
          <a:prstGeom prst="homePlat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latin typeface="Times New Roman"/>
                <a:ea typeface="Times New Roman"/>
                <a:cs typeface="Times New Roman"/>
              </a:rPr>
              <a:t>             .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142844" y="1071546"/>
            <a:ext cx="6837942" cy="5401170"/>
          </a:xfrm>
          <a:prstGeom prst="flowChartInternal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2860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Требования к построению    мероприятия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185736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1357298"/>
            <a:ext cx="5286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403009" y="2071678"/>
            <a:ext cx="474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185736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178592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2000240"/>
            <a:ext cx="508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28662" y="2214554"/>
            <a:ext cx="5429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2143108" y="1928802"/>
            <a:ext cx="502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0100" y="2000240"/>
            <a:ext cx="578647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для каждого родителя увидеть деятельность (выступление) своего ребенка.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это будет не индивидуальное выступление, 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ллективное, пусть в драматизации ребенок будет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статическую роль, пусть он просто раздаст родителям карандаши или бумагу. Суть не в важности действия, а в том, чтобы каждый ребенок был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родителям. Важность и значимость его деятельности должен придать воспитатель.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свободного общения родителей и детей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 некогда общаться со своими детьми, поэтому при планировании и продумывании сценариев любых мероприятий для родителей необходимо предусматривать эту возможность. Для этого достаточно посадить их рядом, включить в различные виды совместной деятельности (игры, соревнования).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2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68344" y="764704"/>
            <a:ext cx="4847481" cy="9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ru-RU" sz="3200" b="1" kern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1124744"/>
            <a:ext cx="70109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1000100" y="428604"/>
            <a:ext cx="5643602" cy="722384"/>
          </a:xfrm>
          <a:prstGeom prst="flowChartInternalStorag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endParaRPr lang="ru-RU" sz="3600" dirty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571472" y="1428737"/>
            <a:ext cx="6215106" cy="5214974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500043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  <a:latin typeface="BatangChe" pitchFamily="49" charset="-127"/>
                <a:ea typeface="BatangChe" pitchFamily="49" charset="-127"/>
              </a:rPr>
              <a:t>вывод</a:t>
            </a:r>
            <a:endParaRPr lang="ru-RU" sz="1600" b="1" dirty="0">
              <a:solidFill>
                <a:srgbClr val="660066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642910" y="1361675"/>
            <a:ext cx="478634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Соблюдение всех перечисленных требований при подготовке и проведении любой из предложенных форм работы сможет превратить мероприятие с участием родителей, детей и педагогов в интересную и увлекательную встречу. И именно эта встреча вызовет у них потребность прийти в детский сад еще и еще раз, необходимость быть более активными и заинтересованными в формировании основ здорового образа жизни своих детей.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1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0212" y="8383712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68344" y="764704"/>
            <a:ext cx="4847481" cy="9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ru-RU" sz="3200" b="1" kern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1124744"/>
            <a:ext cx="70109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user\Desktop\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621510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81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53044040"/>
              </p:ext>
            </p:extLst>
          </p:nvPr>
        </p:nvGraphicFramePr>
        <p:xfrm>
          <a:off x="500034" y="0"/>
          <a:ext cx="6115050" cy="86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91683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 smtClean="0"/>
              <a:t>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1714480" y="3429000"/>
            <a:ext cx="4071966" cy="642942"/>
          </a:xfrm>
          <a:prstGeom prst="rect">
            <a:avLst/>
          </a:prstGeom>
          <a:solidFill>
            <a:srgbClr val="13E13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76" tIns="341376" rIns="341376" bIns="341376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 ФГОС диктует</a:t>
            </a:r>
            <a:endParaRPr lang="ru-RU" sz="3600" kern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9715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37439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4282" y="928670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обществе проблема сохранения и укрепления здоровья детей является как никогда ранее актуальной. Это объясняется тем, что к детям предъявляются весьма высокие требования, соответствовать которым могут только здоровые дети. При этом говорить о здоровье можно не только при отсутствии каких-либо заболеваний, но и при условии гармоничного нервно-психического развития, высокой умственной и физической работоспособности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57158" y="4286256"/>
            <a:ext cx="63579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основе    совместной работы семьи и дошкольного учреждения      ответственность за воспитание детей лежит на их родителях (законных представителях),  а   дошкольное учреждение призвано помочь, поддержать, направить  их воспитательную деятельность.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Новизна этих отношений определяется понятиями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сотрудничество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freizeitfreunde.de/system/files/images/Smilie%20Bird_7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-642966"/>
            <a:ext cx="2101880" cy="20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13882624"/>
              </p:ext>
            </p:extLst>
          </p:nvPr>
        </p:nvGraphicFramePr>
        <p:xfrm>
          <a:off x="785786" y="285728"/>
          <a:ext cx="5643602" cy="82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805264" cy="4363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Здоровье</a:t>
            </a:r>
            <a:r>
              <a:rPr lang="ru-RU" sz="2400" dirty="0" smtClean="0"/>
              <a:t> –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это физическое, психическое и      социальное </a:t>
            </a:r>
            <a:r>
              <a:rPr lang="ru-RU" sz="2400" dirty="0" smtClean="0">
                <a:solidFill>
                  <a:srgbClr val="0070C0"/>
                </a:solidFill>
              </a:rPr>
              <a:t>благополучие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ребенка.</a:t>
            </a:r>
            <a:r>
              <a:rPr lang="ru-RU" sz="2400" dirty="0" smtClean="0"/>
              <a:t>  </a:t>
            </a:r>
          </a:p>
          <a:p>
            <a:pPr marL="0" indent="0" algn="ctr">
              <a:buNone/>
            </a:pPr>
            <a:r>
              <a:rPr lang="ru-RU" sz="2400" dirty="0" smtClean="0"/>
              <a:t>От семейного микроклимата зависит эффективность педагогических воздействий: ребёнок более податлив, если растёт в атмосфере дружбы, доверия, взаимных симпатий.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Это даёт возможность воспитать детей жизнерадостными, общительными, смелыми и здоровыми.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         </a:t>
            </a:r>
            <a:endParaRPr lang="ru-RU" dirty="0"/>
          </a:p>
        </p:txBody>
      </p:sp>
      <p:pic>
        <p:nvPicPr>
          <p:cNvPr id="6" name="Рисунок 5" descr="famil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4456603"/>
            <a:ext cx="3000397" cy="2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8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87109496"/>
              </p:ext>
            </p:extLst>
          </p:nvPr>
        </p:nvGraphicFramePr>
        <p:xfrm>
          <a:off x="515932" y="45016"/>
          <a:ext cx="6115050" cy="86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07753" y="877255"/>
            <a:ext cx="6143625" cy="2123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создание единого образовательного и оздоровительного пространства в процессе вовлечения родителей в педагогическую деятельность учреждения. 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www.freizeitfreunde.de/system/files/images/Smilie%20Bird_7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48" y="-571528"/>
            <a:ext cx="2101880" cy="20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1 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3" y="3714752"/>
            <a:ext cx="3143272" cy="2357454"/>
          </a:xfrm>
          <a:prstGeom prst="rect">
            <a:avLst/>
          </a:prstGeom>
        </p:spPr>
      </p:pic>
      <p:pic>
        <p:nvPicPr>
          <p:cNvPr id="8" name="Рисунок 7" descr="1б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7" y="3714752"/>
            <a:ext cx="3238490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0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4786322"/>
            <a:ext cx="7886700" cy="646331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i="1" dirty="0" smtClean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ru-RU" b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6572296" cy="5248293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3587" y="542644"/>
            <a:ext cx="6720640" cy="269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587" y="980728"/>
            <a:ext cx="63606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1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8000"/>
                </a:solidFill>
              </a:rPr>
              <a:t>Ориентировать семью на воспитание здорового ребенка.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2</a:t>
            </a:r>
            <a:r>
              <a:rPr lang="ru-RU" b="1" dirty="0" smtClean="0">
                <a:solidFill>
                  <a:srgbClr val="008000"/>
                </a:solidFill>
              </a:rPr>
              <a:t>. </a:t>
            </a:r>
            <a:r>
              <a:rPr lang="ru-RU" dirty="0" smtClean="0">
                <a:solidFill>
                  <a:srgbClr val="008000"/>
                </a:solidFill>
              </a:rPr>
              <a:t>Помочь в  приобретении теоретических и практических  знаний  по сохранению и укреплению здоровья детей и взрослых.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3</a:t>
            </a:r>
            <a:r>
              <a:rPr lang="ru-RU" dirty="0" smtClean="0">
                <a:solidFill>
                  <a:srgbClr val="008000"/>
                </a:solidFill>
              </a:rPr>
              <a:t>. Обеспечить  сотрудничество и единые требования дошкольного учреждения и семьи в вопросах здоровья детей.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4</a:t>
            </a:r>
            <a:r>
              <a:rPr lang="ru-RU" dirty="0" smtClean="0">
                <a:solidFill>
                  <a:srgbClr val="008000"/>
                </a:solidFill>
              </a:rPr>
              <a:t>. Укрепить веру родителей в себя как компетентных воспитателей.</a:t>
            </a:r>
          </a:p>
          <a:p>
            <a:pPr marL="285750" indent="-285750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285728"/>
            <a:ext cx="500066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Задачи</a:t>
            </a:r>
            <a:endParaRPr lang="ru-RU" sz="3600" b="1" dirty="0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rcRect t="13158" r="-1755" b="34210"/>
          <a:stretch>
            <a:fillRect/>
          </a:stretch>
        </p:blipFill>
        <p:spPr>
          <a:xfrm>
            <a:off x="1714480" y="3786190"/>
            <a:ext cx="4143404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01" y="116632"/>
            <a:ext cx="6516725" cy="108012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761784"/>
            <a:ext cx="6768752" cy="2379184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endParaRPr lang="ru-RU" sz="1800" b="1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539552" y="260648"/>
            <a:ext cx="6048672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основные положения</a:t>
            </a:r>
            <a:endParaRPr lang="ru-RU" sz="4000" dirty="0"/>
          </a:p>
        </p:txBody>
      </p:sp>
      <p:sp>
        <p:nvSpPr>
          <p:cNvPr id="4" name="Круговая стрелка 3"/>
          <p:cNvSpPr/>
          <p:nvPr/>
        </p:nvSpPr>
        <p:spPr>
          <a:xfrm>
            <a:off x="5214942" y="1142984"/>
            <a:ext cx="978408" cy="7920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Круговая стрелка 4"/>
          <p:cNvSpPr/>
          <p:nvPr/>
        </p:nvSpPr>
        <p:spPr>
          <a:xfrm>
            <a:off x="5072066" y="3571876"/>
            <a:ext cx="928694" cy="7920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214282" y="1571612"/>
            <a:ext cx="3429024" cy="1785950"/>
          </a:xfrm>
          <a:prstGeom prst="flowChartOnlineStora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3571868" y="1541940"/>
            <a:ext cx="3571900" cy="1815622"/>
          </a:xfrm>
          <a:prstGeom prst="flowChartOnlineStora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Круговая стрелка 11"/>
          <p:cNvSpPr/>
          <p:nvPr/>
        </p:nvSpPr>
        <p:spPr>
          <a:xfrm>
            <a:off x="1285852" y="1142984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4143372" y="3929066"/>
            <a:ext cx="2928958" cy="2375337"/>
          </a:xfrm>
          <a:prstGeom prst="flowChartOnlineStorag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1428728" y="3429000"/>
            <a:ext cx="1072004" cy="6492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>
            <a:off x="214282" y="4000504"/>
            <a:ext cx="3387796" cy="2303899"/>
          </a:xfrm>
          <a:prstGeom prst="flowChartOnline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3" y="4429132"/>
            <a:ext cx="2500330" cy="194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0034" y="1500174"/>
            <a:ext cx="2571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/>
            <a:endParaRPr lang="ru-RU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Единство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Оно достигается в том случае, если цели и задачи воспитания  понятны не только воспитателям, но и родителям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29058" y="157161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1571612"/>
            <a:ext cx="27860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Систематичность и последовательность работы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3DDDF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течение всего года и всего пребывания ребёнка в дошкольном учреждении.</a:t>
            </a:r>
            <a:endParaRPr lang="ru-RU" dirty="0" smtClean="0">
              <a:solidFill>
                <a:srgbClr val="3DDDF3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4000504"/>
            <a:ext cx="25717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Индивидуальный подход</a:t>
            </a:r>
          </a:p>
          <a:p>
            <a:pPr lvl="0" algn="ct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 каждому ребёнку и к каждой семье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учет способностей ребёнка и интересов семьи.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4357686" y="4000504"/>
            <a:ext cx="200026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Взаимное доверие и взаимопомощь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педагогов и родителей </a:t>
            </a:r>
          </a:p>
          <a:p>
            <a:pPr algn="ctr"/>
            <a:r>
              <a:rPr lang="ru-RU" sz="1400" dirty="0" smtClean="0"/>
              <a:t> Укрепление авторитета педагога в семье, а родителей-  в ДОУ. </a:t>
            </a:r>
          </a:p>
          <a:p>
            <a:pPr algn="ctr"/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347698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3" y="3357563"/>
            <a:ext cx="2106472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7" y="3212977"/>
            <a:ext cx="196188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42911" y="214291"/>
            <a:ext cx="6072230" cy="1357322"/>
          </a:xfrm>
          <a:prstGeom prst="cloud">
            <a:avLst/>
          </a:prstGeom>
          <a:solidFill>
            <a:srgbClr val="564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9" name="Молния 8"/>
          <p:cNvSpPr/>
          <p:nvPr/>
        </p:nvSpPr>
        <p:spPr>
          <a:xfrm>
            <a:off x="3203848" y="1714488"/>
            <a:ext cx="914400" cy="242889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Молния 11"/>
          <p:cNvSpPr/>
          <p:nvPr/>
        </p:nvSpPr>
        <p:spPr>
          <a:xfrm>
            <a:off x="4929191" y="1643049"/>
            <a:ext cx="1071570" cy="64294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Молния 12"/>
          <p:cNvSpPr/>
          <p:nvPr/>
        </p:nvSpPr>
        <p:spPr>
          <a:xfrm>
            <a:off x="928662" y="1500174"/>
            <a:ext cx="1143008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214282" y="2071679"/>
            <a:ext cx="3000396" cy="2286016"/>
          </a:xfrm>
          <a:prstGeom prst="flowChartMagneticTape">
            <a:avLst/>
          </a:prstGeom>
          <a:solidFill>
            <a:srgbClr val="BF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2428860" y="4357694"/>
            <a:ext cx="2754962" cy="2206657"/>
          </a:xfrm>
          <a:prstGeom prst="flowChartMagneticTape">
            <a:avLst/>
          </a:prstGeom>
          <a:solidFill>
            <a:srgbClr val="3DD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4286248" y="2428868"/>
            <a:ext cx="2714644" cy="1928826"/>
          </a:xfrm>
          <a:prstGeom prst="flowChartMagneticTape">
            <a:avLst/>
          </a:prstGeom>
          <a:solidFill>
            <a:srgbClr val="4EB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56379350"/>
              </p:ext>
            </p:extLst>
          </p:nvPr>
        </p:nvGraphicFramePr>
        <p:xfrm flipV="1">
          <a:off x="179512" y="-1095"/>
          <a:ext cx="6984776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14480" y="42860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 семьёй включает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5" y="2000240"/>
            <a:ext cx="1428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2428868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целенаправленную работу, пропагандирующую общегигиенические правила.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9" y="2643182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обучение родителей  приёмам и методам оздоровления (дыхательная гимнастика, виды закаливания.)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4612" y="464344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ознакомление родителей с содержанием физкультурно-оздоровительной работы в ДОУ, направленной на физическое, психическое и социальное развитие ребёнка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3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5328592" cy="1096080"/>
          </a:xfrm>
          <a:solidFill>
            <a:srgbClr val="FF66CC"/>
          </a:solidFill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 smtClean="0"/>
              <a:t>Важным условием эффективной воспитательно-образовательной работы  я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вляется: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56543"/>
            <a:ext cx="1690180" cy="158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6288" y="1624893"/>
            <a:ext cx="6641976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2400" b="1" kern="0" dirty="0">
              <a:solidFill>
                <a:srgbClr val="002060"/>
              </a:solidFill>
              <a:latin typeface="Calibri Light" panose="020F0302020204030204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ru-RU" sz="2400" dirty="0">
              <a:solidFill>
                <a:srgbClr val="663300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-77215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00027" y="1833696"/>
            <a:ext cx="5929355" cy="193899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marL="285750" lvl="0" indent="-285750" algn="ctr"/>
            <a:r>
              <a:rPr lang="ru-RU" sz="2000" b="1" i="1" dirty="0" smtClean="0">
                <a:solidFill>
                  <a:srgbClr val="0000FF"/>
                </a:solidFill>
              </a:rPr>
              <a:t>Реализация специальных мероприятий: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 изучение представлений родителей о ЗОЖ,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 консультации,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практические занятия,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наглядная агитация,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открытые Дни здоровья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12" name="Рисунок 11" descr="8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14818"/>
            <a:ext cx="3086181" cy="2310933"/>
          </a:xfrm>
          <a:prstGeom prst="rect">
            <a:avLst/>
          </a:prstGeom>
        </p:spPr>
      </p:pic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191548"/>
            <a:ext cx="3214710" cy="24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429000"/>
            <a:ext cx="5034467" cy="139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318687"/>
            <a:ext cx="563956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/>
            </a:r>
            <a:br>
              <a:rPr lang="ru-RU" sz="2800" i="1" dirty="0" smtClean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</a:br>
            <a:endParaRPr lang="ru-RU" b="1" i="1" dirty="0" smtClean="0">
              <a:solidFill>
                <a:prstClr val="black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95536" y="188640"/>
            <a:ext cx="6696744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     Для обучения родителей предусмотрено </a:t>
            </a: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743908" y="980728"/>
            <a:ext cx="2520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9532" y="174987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428736"/>
            <a:ext cx="6572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  с     приемами и особенностями педагогического воздействия на ребенка;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организация и проведение специальных практических занятий для родителей: “Играем вместе с ребенком”, “Читаем детям о здоровье”, “Наблюдения и опыты с целью формирования представлений о здоровом образе жизни”.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В ходе этих занятий в качестве наглядного материала могут быть использованы видеозаписи — наблюдения за разнообразной деятельностью дошкольников в детском саду.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000504"/>
            <a:ext cx="3286148" cy="2668335"/>
          </a:xfrm>
          <a:prstGeom prst="rect">
            <a:avLst/>
          </a:prstGeom>
        </p:spPr>
      </p:pic>
      <p:pic>
        <p:nvPicPr>
          <p:cNvPr id="1026" name="Picture 2" descr="F:\фото\DSCN1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3143272" cy="2643206"/>
          </a:xfrm>
          <a:prstGeom prst="rect">
            <a:avLst/>
          </a:prstGeom>
          <a:noFill/>
        </p:spPr>
      </p:pic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930178" y="0"/>
            <a:ext cx="3929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7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1337</Words>
  <Application>Microsoft Office PowerPoint</Application>
  <PresentationFormat>Экран (4:3)</PresentationFormat>
  <Paragraphs>219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ВЗАИМОДЕЙСТВИЕ ДОШКОЛЬНОГО УЧРЕЖДЕНИЯ И СЕМЬИ В ФОРМИРОВАНИИ  ОСНОВ ЗДОРОВОГО ОБРАЗА ЖИЗНИ У ДЕТЕЙ ДОШКОЛЬНОГО ВОЗРАСТА  </vt:lpstr>
      <vt:lpstr>Слайд 2</vt:lpstr>
      <vt:lpstr>Слайд 3</vt:lpstr>
      <vt:lpstr>Слайд 4</vt:lpstr>
      <vt:lpstr>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 для родителей подготовительной к школе группы компенсирующей направленности «ЗДОРОВЬЕ – ВСЕРЬЕЗ!»</dc:title>
  <dc:creator>Пользователь</dc:creator>
  <cp:lastModifiedBy>user</cp:lastModifiedBy>
  <cp:revision>198</cp:revision>
  <dcterms:created xsi:type="dcterms:W3CDTF">2013-12-02T08:21:00Z</dcterms:created>
  <dcterms:modified xsi:type="dcterms:W3CDTF">2016-02-16T14:38:11Z</dcterms:modified>
</cp:coreProperties>
</file>